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301" r:id="rId12"/>
    <p:sldId id="294" r:id="rId13"/>
    <p:sldId id="268" r:id="rId14"/>
    <p:sldId id="269" r:id="rId15"/>
    <p:sldId id="267" r:id="rId16"/>
    <p:sldId id="270" r:id="rId17"/>
    <p:sldId id="296" r:id="rId18"/>
    <p:sldId id="298" r:id="rId19"/>
    <p:sldId id="272" r:id="rId20"/>
    <p:sldId id="293" r:id="rId21"/>
    <p:sldId id="274" r:id="rId22"/>
    <p:sldId id="275" r:id="rId23"/>
    <p:sldId id="300" r:id="rId24"/>
    <p:sldId id="276" r:id="rId25"/>
    <p:sldId id="284" r:id="rId26"/>
    <p:sldId id="285" r:id="rId27"/>
    <p:sldId id="288" r:id="rId28"/>
    <p:sldId id="289" r:id="rId29"/>
    <p:sldId id="290" r:id="rId30"/>
    <p:sldId id="292" r:id="rId31"/>
    <p:sldId id="291" r:id="rId32"/>
    <p:sldId id="282" r:id="rId33"/>
    <p:sldId id="283" r:id="rId34"/>
    <p:sldId id="281" r:id="rId3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AA24A-35E0-4062-A6B7-528C63F175E2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A62E8-C8FD-4E30-9535-A09259A9EA7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17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14D3B-1489-4076-9488-0FE8D265F19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24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14D3B-1489-4076-9488-0FE8D265F19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074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14D3B-1489-4076-9488-0FE8D265F190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9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421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942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79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776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77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95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1723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13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582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7048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7530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5435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962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2824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9223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367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04BE3-2C63-46D1-B028-925ED8002D79}" type="datetimeFigureOut">
              <a:rPr lang="uk-UA" smtClean="0"/>
              <a:pPr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EEEB18-99D8-4CCC-ADC4-77B4066651D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8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A8%D0%90" TargetMode="External"/><Relationship Id="rId2" Type="http://schemas.openxmlformats.org/officeDocument/2006/relationships/hyperlink" Target="https://ru.wikipedia.org/wiki/%D0%91%D0%B8%D0%B1%D0%BB%D0%B8%D0%BE%D1%82%D0%B5%D0%BA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1%D1%96%D0%B1%D0%BB%D1%96%D0%BE%D1%82%D0%B5%D1%87%D0%BD%D0%B8%D0%B9_%D1%84%D0%BE%D0%BD%D0%B4" TargetMode="External"/><Relationship Id="rId2" Type="http://schemas.openxmlformats.org/officeDocument/2006/relationships/hyperlink" Target="https://uk.wikipedia.org/wiki/%D0%91%D1%96%D0%B1%D0%BB%D1%96%D0%BE%D0%B3%D1%80%D0%B0%D1%84%D1%96%D1%87%D0%BD%D0%B8%D0%B9_%D0%B7%D0%B0%D0%BF%D0%B8%D1%8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uk.com.ua/" TargetMode="External"/><Relationship Id="rId2" Type="http://schemas.openxmlformats.org/officeDocument/2006/relationships/hyperlink" Target="https://chl.kiev.ua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865376"/>
            <a:ext cx="8915399" cy="2118795"/>
          </a:xfrm>
        </p:spPr>
        <p:txBody>
          <a:bodyPr/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Бібліотеки – скарбниці мудрості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84163" y="5234473"/>
            <a:ext cx="2920449" cy="12969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Бібліотекар 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 «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Шелестівський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ліцей»</a:t>
            </a:r>
            <a:endParaRPr lang="uk-UA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uk-UA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Торянська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Н.М.</a:t>
            </a:r>
          </a:p>
        </p:txBody>
      </p:sp>
    </p:spTree>
    <p:extLst>
      <p:ext uri="{BB962C8B-B14F-4D97-AF65-F5344CB8AC3E}">
        <p14:creationId xmlns:p14="http://schemas.microsoft.com/office/powerpoint/2010/main" val="49817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3483"/>
            <a:ext cx="10515600" cy="1143253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+mn-lt"/>
              </a:rPr>
              <a:t>Перші книги – кам'яні.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0" y="1825624"/>
            <a:ext cx="11353800" cy="5032375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1" y="1060450"/>
            <a:ext cx="10532079" cy="56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3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2777"/>
            <a:ext cx="8911687" cy="1622223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+mn-lt"/>
              </a:rPr>
              <a:t>Глиняні таблички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938" y="3766848"/>
            <a:ext cx="2343150" cy="19526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385" y="1690688"/>
            <a:ext cx="3729609" cy="19004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93" y="1690688"/>
            <a:ext cx="7393992" cy="46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3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4683" y="114419"/>
            <a:ext cx="7189560" cy="179058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b="1" dirty="0">
                <a:latin typeface="+mn-lt"/>
              </a:rPr>
              <a:t>         </a:t>
            </a:r>
            <a:r>
              <a:rPr lang="uk-UA" sz="4900" b="1" dirty="0" smtClean="0">
                <a:latin typeface="+mn-lt"/>
              </a:rPr>
              <a:t>     </a:t>
            </a:r>
            <a:r>
              <a:rPr lang="uk-UA" sz="4900" b="1" dirty="0">
                <a:latin typeface="+mn-lt"/>
              </a:rPr>
              <a:t>Папірусні </a:t>
            </a:r>
            <a:r>
              <a:rPr lang="uk-UA" sz="4900" b="1" dirty="0" smtClean="0">
                <a:latin typeface="+mn-lt"/>
              </a:rPr>
              <a:t>книги</a:t>
            </a:r>
            <a:br>
              <a:rPr lang="uk-UA" sz="4900" b="1" dirty="0" smtClean="0">
                <a:latin typeface="+mn-lt"/>
              </a:rPr>
            </a:br>
            <a:r>
              <a:rPr lang="uk-UA" b="1" dirty="0" smtClean="0">
                <a:latin typeface="+mn-lt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виготовлялися</a:t>
            </a: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dirty="0" err="1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стародавньому</a:t>
            </a: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Єгипті</a:t>
            </a: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зі</a:t>
            </a: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стебел</a:t>
            </a: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рослини</a:t>
            </a: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циперус </a:t>
            </a: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b="1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папірус</a:t>
            </a:r>
            <a:r>
              <a:rPr lang="ru-RU" b="1" dirty="0" smtClean="0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uk-UA" b="1" dirty="0">
              <a:solidFill>
                <a:srgbClr val="7030A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91" y="2365392"/>
            <a:ext cx="3609109" cy="44588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0" y="114419"/>
            <a:ext cx="4650943" cy="42174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052" y="3298857"/>
            <a:ext cx="4409333" cy="352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1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7455" y="138545"/>
            <a:ext cx="9357157" cy="1766455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Берестяні </a:t>
            </a:r>
            <a:r>
              <a:rPr lang="uk-UA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br>
              <a:rPr lang="uk-UA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виготовляли з березової кори</a:t>
            </a:r>
            <a:endParaRPr lang="uk-UA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берестяна грамот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74" y="1618066"/>
            <a:ext cx="9752958" cy="482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5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9034" y="0"/>
            <a:ext cx="8911687" cy="783771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      Пергаментні книги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37" y="699795"/>
            <a:ext cx="4115949" cy="26219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32" y="783771"/>
            <a:ext cx="5411289" cy="4517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225" y="2813066"/>
            <a:ext cx="6116644" cy="4044934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 rot="10800000" flipV="1">
            <a:off x="197131" y="5217966"/>
            <a:ext cx="55640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Пергамент - </a:t>
            </a:r>
            <a:r>
              <a:rPr lang="ru-RU" sz="2400" b="1" dirty="0" err="1">
                <a:solidFill>
                  <a:srgbClr val="7030A0"/>
                </a:solidFill>
              </a:rPr>
              <a:t>матеріал</a:t>
            </a:r>
            <a:r>
              <a:rPr lang="ru-RU" sz="2400" b="1" dirty="0">
                <a:solidFill>
                  <a:srgbClr val="7030A0"/>
                </a:solidFill>
              </a:rPr>
              <a:t> для письма з </a:t>
            </a:r>
            <a:r>
              <a:rPr lang="ru-RU" sz="2400" b="1" dirty="0" err="1">
                <a:solidFill>
                  <a:srgbClr val="7030A0"/>
                </a:solidFill>
              </a:rPr>
              <a:t>недубленої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шкіри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тварин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Книги </a:t>
            </a:r>
            <a:r>
              <a:rPr lang="ru-RU" sz="2400" b="1" dirty="0" err="1" smtClean="0">
                <a:solidFill>
                  <a:srgbClr val="7030A0"/>
                </a:solidFill>
              </a:rPr>
              <a:t>були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рукописними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2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40145"/>
            <a:ext cx="8911687" cy="1664855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Український першодрукар – </a:t>
            </a:r>
            <a:b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Іван Федоров(1520-1583)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89" y="1905000"/>
            <a:ext cx="5522320" cy="413641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63" y="110836"/>
            <a:ext cx="3368583" cy="66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7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9034" y="350981"/>
            <a:ext cx="8911687" cy="1013919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Паперова книга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1364901"/>
            <a:ext cx="7047345" cy="5278706"/>
          </a:xfrm>
        </p:spPr>
      </p:pic>
    </p:spTree>
    <p:extLst>
      <p:ext uri="{BB962C8B-B14F-4D97-AF65-F5344CB8AC3E}">
        <p14:creationId xmlns:p14="http://schemas.microsoft.com/office/powerpoint/2010/main" val="210201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84728"/>
            <a:ext cx="8911687" cy="969818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Електронна книга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974" y="1560900"/>
            <a:ext cx="3162590" cy="475252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09" y="1597890"/>
            <a:ext cx="4802909" cy="48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3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9309" y="195943"/>
            <a:ext cx="10105303" cy="1709057"/>
          </a:xfrm>
        </p:spPr>
        <p:txBody>
          <a:bodyPr>
            <a:noAutofit/>
          </a:bodyPr>
          <a:lstStyle/>
          <a:p>
            <a:pPr algn="ctr"/>
            <a:r>
              <a:rPr lang="uk-UA" sz="4400" b="1" dirty="0" err="1"/>
              <a:t>А</a:t>
            </a:r>
            <a:r>
              <a:rPr lang="uk-UA" sz="4400" b="1" dirty="0" err="1" smtClean="0"/>
              <a:t>лександрійська</a:t>
            </a:r>
            <a:r>
              <a:rPr lang="uk-UA" sz="4400" b="1" dirty="0" smtClean="0"/>
              <a:t> </a:t>
            </a:r>
            <a:r>
              <a:rPr lang="uk-UA" sz="4400" b="1" dirty="0"/>
              <a:t>бібліотека царя </a:t>
            </a:r>
            <a:r>
              <a:rPr lang="uk-UA" sz="4400" b="1" dirty="0" smtClean="0"/>
              <a:t>Птоломея</a:t>
            </a:r>
            <a:r>
              <a:rPr lang="uk-UA" sz="2400" b="1" dirty="0" smtClean="0"/>
              <a:t>(заснована 290 р. до н.е.)</a:t>
            </a:r>
            <a:br>
              <a:rPr lang="uk-UA" sz="2400" b="1" dirty="0" smtClean="0"/>
            </a:br>
            <a:r>
              <a:rPr lang="uk-UA" sz="2400" b="1" dirty="0" smtClean="0">
                <a:solidFill>
                  <a:srgbClr val="7030A0"/>
                </a:solidFill>
              </a:rPr>
              <a:t>(одна з найбільших та найдавніших бібліотек давнього світу)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Пожежа в Олександрійській бібліотеці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623" y="2573687"/>
            <a:ext cx="4775585" cy="358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олександрійська бібліоте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2" y="2639290"/>
            <a:ext cx="6652051" cy="351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32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5891" y="624110"/>
            <a:ext cx="9398721" cy="128089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Перша бібліотека</a:t>
            </a:r>
            <a:endParaRPr lang="uk-UA" sz="44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17964" y="2133600"/>
            <a:ext cx="9786648" cy="377762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У 1037 році Ярослав Мудрий  </a:t>
            </a:r>
          </a:p>
          <a:p>
            <a:pPr marL="0" indent="0">
              <a:buNone/>
            </a:pPr>
            <a:r>
              <a:rPr lang="uk-UA" sz="2800" b="1" dirty="0" smtClean="0"/>
              <a:t>заснував  першу в Україні </a:t>
            </a:r>
          </a:p>
          <a:p>
            <a:pPr marL="0" indent="0">
              <a:buNone/>
            </a:pPr>
            <a:r>
              <a:rPr lang="uk-UA" sz="2800" b="1" dirty="0" smtClean="0"/>
              <a:t>бібліотеку при </a:t>
            </a:r>
          </a:p>
          <a:p>
            <a:pPr marL="0" indent="0">
              <a:buNone/>
            </a:pPr>
            <a:r>
              <a:rPr lang="uk-UA" sz="2800" b="1" dirty="0" err="1" smtClean="0"/>
              <a:t>Софіївському</a:t>
            </a:r>
            <a:r>
              <a:rPr lang="uk-UA" sz="2800" b="1" dirty="0" smtClean="0"/>
              <a:t> соборі.</a:t>
            </a:r>
            <a:endParaRPr lang="uk-UA" sz="2800" b="1" dirty="0"/>
          </a:p>
        </p:txBody>
      </p:sp>
      <p:pic>
        <p:nvPicPr>
          <p:cNvPr id="1026" name="Picture 2" descr="Ярослав Мудрий - Kievska Rus Hi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983" y="646603"/>
            <a:ext cx="3857334" cy="586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637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0364" y="720436"/>
            <a:ext cx="31726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/>
              <a:t>Абонемент</a:t>
            </a:r>
            <a:endParaRPr lang="ru-RU" sz="4000" dirty="0"/>
          </a:p>
        </p:txBody>
      </p:sp>
      <p:pic>
        <p:nvPicPr>
          <p:cNvPr id="1028" name="Picture 4" descr="Интерьер абонемента библиоте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1817267"/>
            <a:ext cx="5872382" cy="504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Главный читальный зал библиотеки Нью-Йорка открывается после реконструкции  – ForumDai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981" y="1579418"/>
            <a:ext cx="5951019" cy="52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32073" y="720436"/>
            <a:ext cx="4308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/>
              <a:t>Читальна зала</a:t>
            </a:r>
            <a:endParaRPr lang="ru-RU" sz="40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3228109" y="182880"/>
            <a:ext cx="63453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Бібліотеки мають два відділи: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4692" y="1428322"/>
            <a:ext cx="6736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м</a:t>
            </a:r>
            <a:r>
              <a:rPr lang="uk-UA" sz="2000" b="1" dirty="0" smtClean="0">
                <a:solidFill>
                  <a:srgbClr val="7030A0"/>
                </a:solidFill>
              </a:rPr>
              <a:t>ісце, де видають книги для читання вдома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9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1165" y="120073"/>
            <a:ext cx="9583448" cy="1089891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Національна бібліотека </a:t>
            </a:r>
            <a:r>
              <a:rPr lang="uk-UA" b="1" dirty="0" smtClean="0"/>
              <a:t>Франції</a:t>
            </a:r>
            <a:br>
              <a:rPr lang="uk-UA" b="1" dirty="0" smtClean="0"/>
            </a:br>
            <a:r>
              <a:rPr lang="uk-UA" sz="3100" dirty="0"/>
              <a:t>Одна з найстаріших в Європі. Заснована Карлом </a:t>
            </a:r>
            <a:r>
              <a:rPr lang="en-US" sz="3100" dirty="0"/>
              <a:t>V</a:t>
            </a:r>
            <a:r>
              <a:rPr lang="uk-UA" sz="3100" dirty="0"/>
              <a:t> Мудрим у 1368р. Сучасні будівлі споруджені у формі розкритої книги. Фонд більше 30 млн</a:t>
            </a:r>
            <a:r>
              <a:rPr lang="uk-UA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Documents and Settings\Admin\Рабочий стол\сохраненные страници\франціяnlf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116" y="2133600"/>
            <a:ext cx="10522424" cy="4682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905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7891" y="212436"/>
            <a:ext cx="9906721" cy="16925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Бібліотека</a:t>
            </a:r>
            <a:r>
              <a:rPr lang="ru-RU" b="1" dirty="0"/>
              <a:t> </a:t>
            </a:r>
            <a:r>
              <a:rPr lang="ru-RU" b="1" dirty="0" err="1"/>
              <a:t>Конгресу</a:t>
            </a:r>
            <a:r>
              <a:rPr lang="ru-RU" dirty="0"/>
              <a:t> </a:t>
            </a:r>
            <a:r>
              <a:rPr lang="ru-RU" dirty="0" err="1"/>
              <a:t>національна</a:t>
            </a:r>
            <a:r>
              <a:rPr lang="ru-RU" dirty="0"/>
              <a:t> </a:t>
            </a:r>
            <a:r>
              <a:rPr lang="ru-RU" dirty="0" err="1">
                <a:solidFill>
                  <a:schemeClr val="tx1"/>
                </a:solidFill>
                <a:hlinkClick r:id="rId2" tooltip="Библиотека"/>
              </a:rPr>
              <a:t>бібліотека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3" tooltip="США"/>
              </a:rPr>
              <a:t>США</a:t>
            </a:r>
            <a:r>
              <a:rPr lang="ru-RU" dirty="0">
                <a:solidFill>
                  <a:schemeClr val="tx1"/>
                </a:solidFill>
              </a:rPr>
              <a:t>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Заснована 1800 р.  Фонд:168,3млн.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124" name="Picture 4" descr="Thomas Jefferson Building Aerial by Carol M. Highsmith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059822"/>
            <a:ext cx="6577383" cy="45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upload.wikimedia.org/wikipedia/commons/thumb/a/a8/LOC_Main_Reading_Room_Highsmith.jpg/250px-LOC_Main_Reading_Room_Highsmit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21" y="2059822"/>
            <a:ext cx="5180770" cy="45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13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437" y="101600"/>
            <a:ext cx="9768176" cy="1803400"/>
          </a:xfrm>
        </p:spPr>
        <p:txBody>
          <a:bodyPr/>
          <a:lstStyle/>
          <a:p>
            <a:pPr algn="ctr"/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Британська бібліотека – національна бібліотека Великобританії.</a:t>
            </a:r>
            <a:b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Фонд: 170 </a:t>
            </a:r>
            <a:r>
              <a:rPr lang="uk-UA" dirty="0" err="1">
                <a:latin typeface="Calibri" panose="020F0502020204030204" pitchFamily="34" charset="0"/>
                <a:cs typeface="Calibri" panose="020F0502020204030204" pitchFamily="34" charset="0"/>
              </a:rPr>
              <a:t>млн.примірників</a:t>
            </a:r>
            <a:endParaRPr lang="uk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https://upload.wikimedia.org/wikipedia/commons/thumb/c/c5/British_Museum_Reading_Room_Panorama_Feb_2006.jpg/900px-British_Museum_Reading_Room_Panorama_Feb_2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09" y="1773382"/>
            <a:ext cx="9855200" cy="498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71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4931" y="166766"/>
            <a:ext cx="9207251" cy="1766455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Національна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бібліотека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Праги. 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Чехія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800 </a:t>
            </a:r>
            <a:r>
              <a:rPr lang="ru-RU" dirty="0" err="1"/>
              <a:t>років</a:t>
            </a:r>
            <a:r>
              <a:rPr lang="ru-RU" b="1" dirty="0"/>
              <a:t/>
            </a:r>
            <a:br>
              <a:rPr lang="ru-RU" b="1" dirty="0"/>
            </a:br>
            <a:endParaRPr lang="uk-UA" dirty="0"/>
          </a:p>
        </p:txBody>
      </p:sp>
      <p:pic>
        <p:nvPicPr>
          <p:cNvPr id="7170" name="Picture 2" descr="http://izbrannoe.com/upload/sotbit.htmleditoraddition/756/75657f7e37b8fad779a979e3047ab2c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63" y="1616364"/>
            <a:ext cx="9162355" cy="515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58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071546"/>
          </a:xfrm>
        </p:spPr>
        <p:txBody>
          <a:bodyPr/>
          <a:lstStyle/>
          <a:p>
            <a:r>
              <a:rPr lang="uk-UA" b="1" dirty="0" smtClean="0"/>
              <a:t>Національна бібліотека Білорусії</a:t>
            </a:r>
            <a:endParaRPr lang="ru-RU" b="1" dirty="0"/>
          </a:p>
        </p:txBody>
      </p:sp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81224" y="2000241"/>
            <a:ext cx="750099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160060" y="777922"/>
            <a:ext cx="10904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Одна з головних пам'яток міста. Будівля являє собою </a:t>
            </a:r>
            <a:r>
              <a:rPr lang="uk-UA" sz="2800" dirty="0" err="1"/>
              <a:t>ромбокубооктаедр</a:t>
            </a:r>
            <a:r>
              <a:rPr lang="uk-UA" sz="2800" dirty="0"/>
              <a:t> висотою 72,6м.і вагою 115 тис. тонн.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925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14290"/>
            <a:ext cx="8229600" cy="714380"/>
          </a:xfrm>
        </p:spPr>
        <p:txBody>
          <a:bodyPr>
            <a:normAutofit/>
          </a:bodyPr>
          <a:lstStyle/>
          <a:p>
            <a:r>
              <a:rPr lang="uk-UA" b="1" dirty="0" smtClean="0"/>
              <a:t>Національна бібліотека Китаю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3457" y="857233"/>
            <a:ext cx="10222173" cy="5268931"/>
          </a:xfrm>
        </p:spPr>
        <p:txBody>
          <a:bodyPr>
            <a:normAutofit/>
          </a:bodyPr>
          <a:lstStyle/>
          <a:p>
            <a:r>
              <a:rPr lang="uk-UA" sz="2800" dirty="0"/>
              <a:t> Універсальна наукова бібліотека. За площею займає 3 місце у світі (250 </a:t>
            </a:r>
            <a:r>
              <a:rPr lang="uk-UA" sz="2800" dirty="0" err="1"/>
              <a:t>тис.м</a:t>
            </a:r>
            <a:r>
              <a:rPr lang="ru-RU" sz="2800" baseline="30000" dirty="0"/>
              <a:t> 2</a:t>
            </a:r>
            <a:r>
              <a:rPr lang="ru-RU" sz="2800" dirty="0"/>
              <a:t> ) Фонд </a:t>
            </a:r>
            <a:r>
              <a:rPr lang="ru-RU" sz="2800" dirty="0" err="1"/>
              <a:t>бібліотеки</a:t>
            </a:r>
            <a:r>
              <a:rPr lang="ru-RU" sz="2800" dirty="0"/>
              <a:t> 27,8 </a:t>
            </a:r>
            <a:r>
              <a:rPr lang="ru-RU" sz="2800" dirty="0" err="1"/>
              <a:t>млн.одиниць</a:t>
            </a:r>
            <a:r>
              <a:rPr lang="ru-RU" sz="2800" dirty="0"/>
              <a:t> </a:t>
            </a:r>
            <a:r>
              <a:rPr lang="ru-RU" sz="2800" dirty="0" err="1"/>
              <a:t>зберігання</a:t>
            </a:r>
            <a:r>
              <a:rPr lang="ru-RU" sz="2800" dirty="0"/>
              <a:t>. </a:t>
            </a:r>
            <a:r>
              <a:rPr lang="ru-RU" sz="2800" dirty="0" err="1"/>
              <a:t>Бібліотека</a:t>
            </a:r>
            <a:r>
              <a:rPr lang="ru-RU" sz="2800" dirty="0"/>
              <a:t> </a:t>
            </a:r>
            <a:r>
              <a:rPr lang="ru-RU" sz="2800" dirty="0" err="1"/>
              <a:t>обслуговує</a:t>
            </a:r>
            <a:r>
              <a:rPr lang="ru-RU" sz="2800" dirty="0"/>
              <a:t> 5,2млн. </a:t>
            </a:r>
            <a:r>
              <a:rPr lang="ru-RU" sz="2800" dirty="0" err="1"/>
              <a:t>читачів</a:t>
            </a:r>
            <a:r>
              <a:rPr lang="ru-RU" sz="2800" dirty="0"/>
              <a:t> за </a:t>
            </a:r>
            <a:r>
              <a:rPr lang="ru-RU" sz="2800" dirty="0" err="1"/>
              <a:t>рік</a:t>
            </a:r>
            <a:r>
              <a:rPr lang="ru-RU" sz="2800" dirty="0"/>
              <a:t>.</a:t>
            </a:r>
          </a:p>
        </p:txBody>
      </p:sp>
      <p:pic>
        <p:nvPicPr>
          <p:cNvPr id="2050" name="Picture 2" descr="C:\Documents and Settings\Admin\Рабочий стол\сохраненные страници\китайnlc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348" y="2571744"/>
            <a:ext cx="7858180" cy="4000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48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21673"/>
            <a:ext cx="8911687" cy="1683327"/>
          </a:xfrm>
        </p:spPr>
        <p:txBody>
          <a:bodyPr>
            <a:noAutofit/>
          </a:bodyPr>
          <a:lstStyle/>
          <a:p>
            <a:pPr algn="ctr"/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Бібліотека абатства </a:t>
            </a:r>
            <a:r>
              <a:rPr lang="uk-UA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Адмонт</a:t>
            </a:r>
            <a: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  <a:t>, Австрія</a:t>
            </a:r>
            <a:br>
              <a:rPr lang="uk-UA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uk-UA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18" name="Picture 2" descr="http://izbrannoe.com/upload/sotbit.htmleditoraddition/3ef/3efc928236480f9f20ab77be94b08e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4" y="1586701"/>
            <a:ext cx="9587345" cy="527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70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5887" y="177421"/>
            <a:ext cx="9888726" cy="1105469"/>
          </a:xfrm>
        </p:spPr>
        <p:txBody>
          <a:bodyPr/>
          <a:lstStyle/>
          <a:p>
            <a:r>
              <a:rPr lang="uk-UA" b="1" dirty="0" smtClean="0"/>
              <a:t>Центральна бібліотека </a:t>
            </a:r>
            <a:r>
              <a:rPr lang="uk-UA" b="1" dirty="0" err="1" smtClean="0"/>
              <a:t>Канзас</a:t>
            </a:r>
            <a:r>
              <a:rPr lang="uk-UA" b="1" dirty="0" smtClean="0"/>
              <a:t>-Сіті, США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Центральна бібліотека (Канзас-Сіті, США). - Дивовижні спору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86" y="1501254"/>
            <a:ext cx="9888726" cy="535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18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7019" y="166255"/>
            <a:ext cx="10764982" cy="1738745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Національна бібліотека України </a:t>
            </a:r>
            <a:r>
              <a:rPr lang="uk-UA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імені</a:t>
            </a:r>
            <a:br>
              <a:rPr lang="uk-UA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В.І</a:t>
            </a:r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. Вернадського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 нараховує у своєму фонді </a:t>
            </a:r>
            <a:r>
              <a:rPr lang="uk-UA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14 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мільйонів </a:t>
            </a:r>
            <a:r>
              <a:rPr lang="uk-UA" dirty="0" smtClean="0">
                <a:latin typeface="Calibri" panose="020F0502020204030204" pitchFamily="34" charset="0"/>
                <a:cs typeface="Calibri" panose="020F0502020204030204" pitchFamily="34" charset="0"/>
              </a:rPr>
              <a:t>книг! Заснована 2 серпня 1918р.</a:t>
            </a:r>
            <a:endParaRPr lang="uk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 descr="https://cultprostir-prod.s3.amazonaws.com/contentImage/article/1015/64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637" y="1863970"/>
            <a:ext cx="9172673" cy="499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56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745" y="73891"/>
            <a:ext cx="11499273" cy="183110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Харківська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державна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наукова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бібліотека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імені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В. Г. Короленка.</a:t>
            </a:r>
            <a:b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Фонд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: 7 млн.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примірників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бібліотеці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читальних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залів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на 524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місця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6" name="Picture 8" descr="Картинки по запросу харків бібліотека короленк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" y="1905000"/>
            <a:ext cx="6437745" cy="490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Картинки по запросу харків бібліотека королен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072" y="2844800"/>
            <a:ext cx="5035879" cy="373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02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42852"/>
            <a:ext cx="9469272" cy="857256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Національна бібліотека України для дітей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071547"/>
            <a:ext cx="8229600" cy="5054617"/>
          </a:xfrm>
        </p:spPr>
        <p:txBody>
          <a:bodyPr>
            <a:normAutofit/>
          </a:bodyPr>
          <a:lstStyle/>
          <a:p>
            <a:r>
              <a:rPr lang="uk-UA" sz="2800" dirty="0"/>
              <a:t>Головна дитяча книгозбірня України. Заснована у 1967р. Фонд налічує 440тис. одиниць зберігання.</a:t>
            </a:r>
            <a:endParaRPr lang="ru-RU" sz="2800" dirty="0"/>
          </a:p>
        </p:txBody>
      </p:sp>
      <p:pic>
        <p:nvPicPr>
          <p:cNvPr id="7170" name="Picture 2" descr="C:\Documents and Settings\Admin\Рабочий стол\сохраненные страници\для дітей80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188" y="2000240"/>
            <a:ext cx="8075612" cy="4765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608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185" y="82296"/>
            <a:ext cx="10032428" cy="12893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latin typeface="Calibri" panose="020F0502020204030204" pitchFamily="34" charset="0"/>
                <a:cs typeface="Calibri" panose="020F0502020204030204" pitchFamily="34" charset="0"/>
              </a:rPr>
              <a:t>Сучасні бібліотеки Німеччини</a:t>
            </a:r>
            <a:br>
              <a:rPr lang="uk-UA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/>
              <a:t>Центральна </a:t>
            </a:r>
            <a:r>
              <a:rPr lang="ru-RU" dirty="0" err="1"/>
              <a:t>міська</a:t>
            </a:r>
            <a:r>
              <a:rPr lang="ru-RU" dirty="0"/>
              <a:t> </a:t>
            </a:r>
            <a:r>
              <a:rPr lang="ru-RU" dirty="0" err="1"/>
              <a:t>бібліотека</a:t>
            </a:r>
            <a:r>
              <a:rPr lang="ru-RU" dirty="0"/>
              <a:t> Франкфурта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філіал</a:t>
            </a:r>
            <a:r>
              <a:rPr lang="ru-RU" dirty="0"/>
              <a:t> для </a:t>
            </a:r>
            <a:r>
              <a:rPr lang="ru-RU" dirty="0" err="1"/>
              <a:t>дітей</a:t>
            </a:r>
            <a:r>
              <a:rPr lang="ru-RU" dirty="0"/>
              <a:t> та </a:t>
            </a:r>
            <a:r>
              <a:rPr lang="ru-RU" dirty="0" err="1"/>
              <a:t>молоді</a:t>
            </a:r>
            <a:endParaRPr lang="uk-UA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s://day.kyiv.ua/sites/default/files/18-09-51/boyarynova_blog_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48" y="1804416"/>
            <a:ext cx="8631936" cy="489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0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015" y="259307"/>
            <a:ext cx="10071597" cy="164569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Центральна </a:t>
            </a:r>
            <a:r>
              <a:rPr lang="ru-RU" b="1" dirty="0" err="1"/>
              <a:t>бібліотека</a:t>
            </a:r>
            <a:r>
              <a:rPr lang="ru-RU" b="1" dirty="0"/>
              <a:t> </a:t>
            </a:r>
            <a:r>
              <a:rPr lang="ru-RU" b="1" dirty="0" err="1"/>
              <a:t>Гельсінкі</a:t>
            </a:r>
            <a:r>
              <a:rPr lang="ru-RU" b="1" dirty="0"/>
              <a:t> </a:t>
            </a:r>
            <a:r>
              <a:rPr lang="en-US" b="1" dirty="0" err="1"/>
              <a:t>Oodi</a:t>
            </a:r>
            <a:r>
              <a:rPr lang="en-US" b="1" dirty="0"/>
              <a:t>, </a:t>
            </a:r>
            <a:r>
              <a:rPr lang="ru-RU" b="1" dirty="0"/>
              <a:t>коротка </a:t>
            </a:r>
            <a:r>
              <a:rPr lang="ru-RU" b="1" dirty="0" err="1"/>
              <a:t>назва</a:t>
            </a:r>
            <a:r>
              <a:rPr lang="ru-RU" b="1" dirty="0"/>
              <a:t> </a:t>
            </a:r>
            <a:r>
              <a:rPr lang="en-US" b="1" dirty="0" err="1"/>
              <a:t>Oodi</a:t>
            </a:r>
            <a:r>
              <a:rPr lang="en-US" b="1" dirty="0"/>
              <a:t> — </a:t>
            </a:r>
            <a:r>
              <a:rPr lang="ru-RU" b="1" dirty="0" err="1"/>
              <a:t>публічна</a:t>
            </a:r>
            <a:r>
              <a:rPr lang="ru-RU" b="1" dirty="0"/>
              <a:t> </a:t>
            </a:r>
            <a:r>
              <a:rPr lang="ru-RU" b="1" dirty="0" err="1"/>
              <a:t>бібліотека</a:t>
            </a:r>
            <a:r>
              <a:rPr lang="ru-RU" b="1" dirty="0"/>
              <a:t> в </a:t>
            </a:r>
            <a:r>
              <a:rPr lang="ru-RU" b="1" dirty="0" err="1"/>
              <a:t>Гельсінкі</a:t>
            </a:r>
            <a:r>
              <a:rPr lang="ru-RU" b="1" dirty="0"/>
              <a:t>, </a:t>
            </a:r>
            <a:r>
              <a:rPr lang="ru-RU" b="1" dirty="0" err="1"/>
              <a:t>відкрита</a:t>
            </a:r>
            <a:r>
              <a:rPr lang="ru-RU" b="1" dirty="0"/>
              <a:t> 5 </a:t>
            </a:r>
            <a:r>
              <a:rPr lang="ru-RU" b="1" dirty="0" err="1"/>
              <a:t>грудня</a:t>
            </a:r>
            <a:r>
              <a:rPr lang="ru-RU" b="1" dirty="0"/>
              <a:t> 2018 року</a:t>
            </a:r>
          </a:p>
        </p:txBody>
      </p:sp>
      <p:pic>
        <p:nvPicPr>
          <p:cNvPr id="1026" name="Picture 2" descr="Нет описания фото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56" y="2497540"/>
            <a:ext cx="5037666" cy="425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ет описания фото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80" y="2088108"/>
            <a:ext cx="6546376" cy="490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28" y="125140"/>
            <a:ext cx="11067885" cy="2249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На </a:t>
            </a:r>
            <a:r>
              <a:rPr lang="ru-RU" sz="3100" b="1" dirty="0" err="1" smtClean="0"/>
              <a:t>першому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поверсі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незвичайної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бібліотеки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книжкового</a:t>
            </a:r>
            <a:r>
              <a:rPr lang="ru-RU" sz="3100" b="1" dirty="0" smtClean="0"/>
              <a:t> фонду </a:t>
            </a:r>
            <a:r>
              <a:rPr lang="ru-RU" sz="3100" b="1" dirty="0" err="1" smtClean="0"/>
              <a:t>немає</a:t>
            </a:r>
            <a:r>
              <a:rPr lang="ru-RU" sz="3100" b="1" dirty="0" smtClean="0"/>
              <a:t>. До </a:t>
            </a:r>
            <a:r>
              <a:rPr lang="ru-RU" sz="3100" b="1" dirty="0" err="1" smtClean="0"/>
              <a:t>послуг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відвідувачів</a:t>
            </a:r>
            <a:r>
              <a:rPr lang="ru-RU" sz="3100" b="1" dirty="0" smtClean="0"/>
              <a:t>, </a:t>
            </a:r>
            <a:r>
              <a:rPr lang="ru-RU" sz="3100" b="1" dirty="0" err="1" smtClean="0"/>
              <a:t>які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вважаються</a:t>
            </a:r>
            <a:r>
              <a:rPr lang="ru-RU" sz="3100" b="1" dirty="0" smtClean="0"/>
              <a:t>  </a:t>
            </a:r>
            <a:r>
              <a:rPr lang="ru-RU" sz="3100" b="1" dirty="0" err="1" smtClean="0"/>
              <a:t>читачами</a:t>
            </a:r>
            <a:r>
              <a:rPr lang="ru-RU" sz="3100" b="1" dirty="0"/>
              <a:t>, є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кінотеатр</a:t>
            </a:r>
            <a:r>
              <a:rPr lang="ru-RU" sz="3100" b="1" dirty="0"/>
              <a:t>, </a:t>
            </a:r>
            <a:r>
              <a:rPr lang="ru-RU" sz="3100" b="1" dirty="0" smtClean="0"/>
              <a:t>зал </a:t>
            </a:r>
            <a:r>
              <a:rPr lang="ru-RU" sz="3100" b="1" dirty="0"/>
              <a:t>для </a:t>
            </a:r>
            <a:r>
              <a:rPr lang="ru-RU" sz="3100" b="1" dirty="0" err="1" smtClean="0"/>
              <a:t>лекцій</a:t>
            </a:r>
            <a:r>
              <a:rPr lang="ru-RU" sz="3100" b="1" dirty="0" smtClean="0"/>
              <a:t> </a:t>
            </a:r>
            <a:r>
              <a:rPr lang="ru-RU" sz="3100" b="1" dirty="0"/>
              <a:t>і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масових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заходів</a:t>
            </a:r>
            <a:r>
              <a:rPr lang="ru-RU" sz="3100" b="1" dirty="0" smtClean="0"/>
              <a:t>, і </a:t>
            </a:r>
            <a:r>
              <a:rPr lang="ru-RU" sz="3100" b="1" dirty="0" err="1" smtClean="0"/>
              <a:t>навіть</a:t>
            </a:r>
            <a:r>
              <a:rPr lang="ru-RU" sz="3100" b="1" dirty="0" smtClean="0"/>
              <a:t> </a:t>
            </a:r>
            <a:r>
              <a:rPr lang="ru-RU" sz="3100" b="1" dirty="0"/>
              <a:t>ресторан </a:t>
            </a:r>
            <a:r>
              <a:rPr lang="ru-RU" sz="3100" b="1" dirty="0" smtClean="0"/>
              <a:t>для </a:t>
            </a:r>
            <a:r>
              <a:rPr lang="ru-RU" sz="3100" b="1" dirty="0" err="1" smtClean="0"/>
              <a:t>дружніх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посиденьок</a:t>
            </a:r>
            <a:r>
              <a:rPr lang="ru-RU" b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78" y="2095500"/>
            <a:ext cx="1016758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4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46912" y="1305342"/>
            <a:ext cx="50450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На </a:t>
            </a:r>
            <a:r>
              <a:rPr lang="ru-RU" sz="2400" b="1" dirty="0" smtClean="0"/>
              <a:t>другому </a:t>
            </a:r>
            <a:r>
              <a:rPr lang="ru-RU" sz="2400" b="1" dirty="0" err="1" smtClean="0"/>
              <a:t>поверсі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створені</a:t>
            </a:r>
            <a:r>
              <a:rPr lang="ru-RU" sz="2400" b="1" dirty="0" smtClean="0"/>
              <a:t>  </a:t>
            </a:r>
          </a:p>
          <a:p>
            <a:r>
              <a:rPr lang="ru-RU" sz="2400" b="1" dirty="0" smtClean="0"/>
              <a:t> </a:t>
            </a:r>
            <a:r>
              <a:rPr lang="ru-RU" sz="2400" b="1" dirty="0" err="1" smtClean="0"/>
              <a:t>майстерні</a:t>
            </a:r>
            <a:r>
              <a:rPr lang="ru-RU" sz="2400" b="1" dirty="0" smtClean="0"/>
              <a:t> </a:t>
            </a:r>
            <a:r>
              <a:rPr lang="ru-RU" sz="2400" b="1" dirty="0"/>
              <a:t>(</a:t>
            </a:r>
            <a:r>
              <a:rPr lang="ru-RU" sz="2400" b="1" dirty="0" err="1"/>
              <a:t>makerspace</a:t>
            </a:r>
            <a:r>
              <a:rPr lang="ru-RU" sz="2400" b="1" dirty="0"/>
              <a:t>), </a:t>
            </a:r>
            <a:r>
              <a:rPr lang="ru-RU" sz="2400" b="1" dirty="0" err="1" smtClean="0"/>
              <a:t>обладнані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компютерною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копірувальною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технікою</a:t>
            </a:r>
            <a:r>
              <a:rPr lang="ru-RU" sz="2400" b="1" dirty="0" smtClean="0"/>
              <a:t>  3D-прінтерами</a:t>
            </a:r>
            <a:r>
              <a:rPr lang="ru-RU" sz="2400" b="1" dirty="0"/>
              <a:t>, </a:t>
            </a:r>
            <a:r>
              <a:rPr lang="ru-RU" sz="2400" b="1" dirty="0" err="1" smtClean="0"/>
              <a:t>швейними</a:t>
            </a:r>
            <a:r>
              <a:rPr lang="ru-RU" sz="2400" b="1" dirty="0" smtClean="0"/>
              <a:t> </a:t>
            </a:r>
            <a:r>
              <a:rPr lang="ru-RU" sz="2400" b="1" dirty="0"/>
              <a:t>машинками, </a:t>
            </a:r>
            <a:r>
              <a:rPr lang="ru-RU" sz="2400" b="1" dirty="0" err="1" smtClean="0"/>
              <a:t>всілякими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електроінструментами</a:t>
            </a:r>
            <a:r>
              <a:rPr lang="ru-RU" sz="2400" b="1" dirty="0"/>
              <a:t>, </a:t>
            </a:r>
            <a:r>
              <a:rPr lang="ru-RU" sz="2400" b="1" dirty="0" err="1" smtClean="0"/>
              <a:t>користуватися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якими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кожен</a:t>
            </a:r>
            <a:r>
              <a:rPr lang="ru-RU" sz="2400" b="1" dirty="0"/>
              <a:t>.</a:t>
            </a:r>
            <a:r>
              <a:rPr lang="ru-RU" sz="2400" b="1" dirty="0" smtClean="0"/>
              <a:t> Тут </a:t>
            </a:r>
            <a:r>
              <a:rPr lang="ru-RU" sz="2400" b="1" dirty="0" err="1" smtClean="0"/>
              <a:t>знаходяться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студії</a:t>
            </a:r>
            <a:r>
              <a:rPr lang="ru-RU" sz="2400" b="1" dirty="0" smtClean="0"/>
              <a:t> </a:t>
            </a:r>
            <a:r>
              <a:rPr lang="ru-RU" sz="2400" b="1" dirty="0" err="1"/>
              <a:t>звуко</a:t>
            </a:r>
            <a:r>
              <a:rPr lang="ru-RU" sz="2400" b="1" dirty="0"/>
              <a:t>- </a:t>
            </a:r>
            <a:r>
              <a:rPr lang="ru-RU" sz="2400" b="1" dirty="0" smtClean="0"/>
              <a:t>і </a:t>
            </a:r>
            <a:r>
              <a:rPr lang="ru-RU" sz="2400" b="1" dirty="0" err="1" smtClean="0"/>
              <a:t>відеозапису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ігрові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кімнати</a:t>
            </a:r>
            <a:r>
              <a:rPr lang="ru-RU" sz="2400" b="1" dirty="0" smtClean="0"/>
              <a:t> та  </a:t>
            </a:r>
            <a:r>
              <a:rPr lang="ru-RU" sz="2400" b="1" dirty="0" err="1" smtClean="0"/>
              <a:t>інші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студії</a:t>
            </a:r>
            <a:r>
              <a:rPr lang="ru-RU" sz="2400" b="1" dirty="0" smtClean="0"/>
              <a:t> за </a:t>
            </a:r>
            <a:r>
              <a:rPr lang="ru-RU" sz="2400" b="1" dirty="0" err="1" smtClean="0"/>
              <a:t>інтересами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які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обладнані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надсучасною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технікою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якою</a:t>
            </a:r>
            <a:r>
              <a:rPr lang="ru-RU" sz="2400" b="1" dirty="0" smtClean="0"/>
              <a:t>  </a:t>
            </a:r>
            <a:r>
              <a:rPr lang="ru-RU" sz="2400" b="1" dirty="0"/>
              <a:t>можно </a:t>
            </a:r>
            <a:r>
              <a:rPr lang="ru-RU" sz="2400" b="1" dirty="0" err="1" smtClean="0"/>
              <a:t>користуватися</a:t>
            </a:r>
            <a:r>
              <a:rPr lang="ru-RU" sz="2400" b="1" dirty="0" smtClean="0"/>
              <a:t> </a:t>
            </a:r>
            <a:r>
              <a:rPr lang="ru-RU" sz="2400" b="1" dirty="0"/>
              <a:t>абсолютно </a:t>
            </a:r>
            <a:r>
              <a:rPr lang="ru-RU" sz="2400" b="1" dirty="0" err="1" smtClean="0"/>
              <a:t>безкоштовно</a:t>
            </a:r>
            <a:r>
              <a:rPr lang="ru-RU" sz="2400" b="1" dirty="0"/>
              <a:t>. </a:t>
            </a:r>
          </a:p>
        </p:txBody>
      </p:sp>
      <p:pic>
        <p:nvPicPr>
          <p:cNvPr id="4098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498143"/>
            <a:ext cx="6667500" cy="635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7" y="-40943"/>
            <a:ext cx="6357810" cy="454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озможно, это изображение (1 человек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567" y="3048001"/>
            <a:ext cx="5416796" cy="38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Нет описания фото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567" y="15355"/>
            <a:ext cx="5186149" cy="303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44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43" y="372555"/>
            <a:ext cx="6136044" cy="661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933063" y="221463"/>
            <a:ext cx="4954137" cy="605872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RU" sz="2200" b="1" dirty="0">
                <a:solidFill>
                  <a:srgbClr val="202124"/>
                </a:solidFill>
              </a:rPr>
              <a:t>В</a:t>
            </a:r>
            <a:r>
              <a:rPr kumimoji="0" lang="uk-UA" altLang="ru-RU" sz="2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бібліотеках Фінляндії крім книг, журналів і газет можна взяти на час неймовірну кількість дуже корисних для себе речей.</a:t>
            </a:r>
            <a:r>
              <a:rPr kumimoji="0" lang="uk-UA" altLang="ru-RU" sz="2200" b="1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</a:t>
            </a:r>
            <a:r>
              <a:rPr kumimoji="0" lang="uk-UA" altLang="ru-RU" sz="2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Їх список не просто дивує, він призводить до ступор: різноманітне</a:t>
            </a:r>
            <a:r>
              <a:rPr kumimoji="0" lang="uk-UA" altLang="ru-RU" sz="2200" b="1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</a:t>
            </a:r>
            <a:r>
              <a:rPr kumimoji="0" lang="uk-UA" altLang="ru-RU" sz="2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обладнання для проведення ремонту в будинку і навіть його будівництва, будь-який спортивний інвентар, екіпірування або будь-який тренажер, музичні інструменти, аж до самих екзотичних,</a:t>
            </a:r>
            <a:r>
              <a:rPr lang="uk-UA" altLang="ru-RU" sz="2200" b="1" dirty="0">
                <a:solidFill>
                  <a:srgbClr val="202124"/>
                </a:solidFill>
              </a:rPr>
              <a:t> Всього в переліку потрібних інструментів, предметів і речей близько 30 тисяч </a:t>
            </a:r>
            <a:r>
              <a:rPr lang="uk-UA" altLang="ru-RU" sz="2200" b="1" dirty="0" smtClean="0">
                <a:solidFill>
                  <a:srgbClr val="202124"/>
                </a:solidFill>
              </a:rPr>
              <a:t>найменувань </a:t>
            </a:r>
            <a:r>
              <a:rPr lang="uk-UA" altLang="ru-RU" sz="2200" b="1" dirty="0">
                <a:solidFill>
                  <a:srgbClr val="202124"/>
                </a:solidFill>
              </a:rPr>
              <a:t>які кожен може взяти напрокат абсолютно безкоштовно!</a:t>
            </a:r>
            <a:r>
              <a:rPr kumimoji="0" lang="uk-UA" alt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84645"/>
            <a:ext cx="226024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,. 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5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Возможно, это изображение (1 человек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13" y="962166"/>
            <a:ext cx="7218860" cy="515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61360" y="1269242"/>
            <a:ext cx="40306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50505"/>
                </a:solidFill>
                <a:latin typeface="Segoe UI Historic" panose="020B0502040204020203" pitchFamily="34" charset="0"/>
              </a:rPr>
              <a:t> </a:t>
            </a:r>
            <a:r>
              <a:rPr lang="ru-RU" sz="2400" b="1" dirty="0" err="1" smtClean="0">
                <a:solidFill>
                  <a:srgbClr val="050505"/>
                </a:solidFill>
              </a:rPr>
              <a:t>Прийом</a:t>
            </a:r>
            <a:r>
              <a:rPr lang="ru-RU" sz="2400" b="1" dirty="0">
                <a:solidFill>
                  <a:srgbClr val="050505"/>
                </a:solidFill>
              </a:rPr>
              <a:t>, </a:t>
            </a:r>
            <a:r>
              <a:rPr lang="ru-RU" sz="2400" b="1" dirty="0" err="1" smtClean="0">
                <a:solidFill>
                  <a:srgbClr val="050505"/>
                </a:solidFill>
              </a:rPr>
              <a:t>сортування</a:t>
            </a:r>
            <a:r>
              <a:rPr lang="ru-RU" sz="2400" b="1" dirty="0" smtClean="0">
                <a:solidFill>
                  <a:srgbClr val="050505"/>
                </a:solidFill>
              </a:rPr>
              <a:t> і </a:t>
            </a:r>
            <a:r>
              <a:rPr lang="ru-RU" sz="2400" b="1" dirty="0">
                <a:solidFill>
                  <a:srgbClr val="050505"/>
                </a:solidFill>
              </a:rPr>
              <a:t>доставка книг в </a:t>
            </a:r>
            <a:r>
              <a:rPr lang="ru-RU" sz="2400" b="1" dirty="0" err="1" smtClean="0">
                <a:solidFill>
                  <a:srgbClr val="050505"/>
                </a:solidFill>
              </a:rPr>
              <a:t>потрібну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секцію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>
                <a:solidFill>
                  <a:srgbClr val="050505"/>
                </a:solidFill>
              </a:rPr>
              <a:t>читального зала </a:t>
            </a:r>
            <a:r>
              <a:rPr lang="ru-RU" sz="2400" b="1" dirty="0" err="1" smtClean="0">
                <a:solidFill>
                  <a:srgbClr val="050505"/>
                </a:solidFill>
              </a:rPr>
              <a:t>повністю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модерізована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>
                <a:solidFill>
                  <a:srgbClr val="050505"/>
                </a:solidFill>
              </a:rPr>
              <a:t>– </a:t>
            </a:r>
            <a:r>
              <a:rPr lang="ru-RU" sz="2400" b="1" dirty="0" err="1" smtClean="0">
                <a:solidFill>
                  <a:srgbClr val="050505"/>
                </a:solidFill>
              </a:rPr>
              <a:t>це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роблять</a:t>
            </a:r>
            <a:r>
              <a:rPr lang="ru-RU" sz="2400" b="1" dirty="0" smtClean="0">
                <a:solidFill>
                  <a:srgbClr val="050505"/>
                </a:solidFill>
              </a:rPr>
              <a:t> п</a:t>
            </a:r>
            <a:r>
              <a:rPr lang="en-US" sz="2400" b="1" dirty="0" smtClean="0">
                <a:solidFill>
                  <a:srgbClr val="050505"/>
                </a:solidFill>
              </a:rPr>
              <a:t>’</a:t>
            </a:r>
            <a:r>
              <a:rPr lang="ru-RU" sz="2400" b="1" dirty="0" smtClean="0">
                <a:solidFill>
                  <a:srgbClr val="050505"/>
                </a:solidFill>
              </a:rPr>
              <a:t>ять робот</a:t>
            </a:r>
            <a:r>
              <a:rPr lang="uk-UA" sz="2400" b="1" dirty="0" smtClean="0">
                <a:solidFill>
                  <a:srgbClr val="050505"/>
                </a:solidFill>
              </a:rPr>
              <a:t>і</a:t>
            </a:r>
            <a:r>
              <a:rPr lang="ru-RU" sz="2400" b="1" dirty="0" smtClean="0">
                <a:solidFill>
                  <a:srgbClr val="050505"/>
                </a:solidFill>
              </a:rPr>
              <a:t>в</a:t>
            </a:r>
            <a:r>
              <a:rPr lang="ru-RU" sz="2400" b="1" dirty="0">
                <a:solidFill>
                  <a:srgbClr val="050505"/>
                </a:solidFill>
              </a:rPr>
              <a:t>. </a:t>
            </a:r>
            <a:r>
              <a:rPr lang="ru-RU" sz="2400" b="1" dirty="0" smtClean="0">
                <a:solidFill>
                  <a:srgbClr val="050505"/>
                </a:solidFill>
              </a:rPr>
              <a:t>В  </a:t>
            </a:r>
            <a:r>
              <a:rPr lang="ru-RU" sz="2400" b="1" dirty="0" err="1" smtClean="0">
                <a:solidFill>
                  <a:srgbClr val="050505"/>
                </a:solidFill>
              </a:rPr>
              <a:t>бібліотеці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працює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всього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лише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>
                <a:solidFill>
                  <a:srgbClr val="050505"/>
                </a:solidFill>
              </a:rPr>
              <a:t>54 </a:t>
            </a:r>
            <a:r>
              <a:rPr lang="ru-RU" sz="2400" b="1" dirty="0" err="1" smtClean="0">
                <a:solidFill>
                  <a:srgbClr val="050505"/>
                </a:solidFill>
              </a:rPr>
              <a:t>працівники</a:t>
            </a:r>
            <a:r>
              <a:rPr lang="ru-RU" sz="2400" b="1" dirty="0" smtClean="0">
                <a:solidFill>
                  <a:srgbClr val="050505"/>
                </a:solidFill>
              </a:rPr>
              <a:t> і  </a:t>
            </a:r>
            <a:r>
              <a:rPr lang="ru-RU" sz="2400" b="1" dirty="0" err="1" smtClean="0">
                <a:solidFill>
                  <a:srgbClr val="050505"/>
                </a:solidFill>
              </a:rPr>
              <a:t>припускають</a:t>
            </a:r>
            <a:r>
              <a:rPr lang="ru-RU" sz="2400" b="1" dirty="0" smtClean="0">
                <a:solidFill>
                  <a:srgbClr val="050505"/>
                </a:solidFill>
              </a:rPr>
              <a:t>  </a:t>
            </a:r>
            <a:r>
              <a:rPr lang="ru-RU" sz="2400" b="1" dirty="0" err="1" smtClean="0">
                <a:solidFill>
                  <a:srgbClr val="050505"/>
                </a:solidFill>
              </a:rPr>
              <a:t>відвідуваність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>
                <a:solidFill>
                  <a:srgbClr val="050505"/>
                </a:solidFill>
              </a:rPr>
              <a:t>2,5 </a:t>
            </a:r>
            <a:r>
              <a:rPr lang="ru-RU" sz="2400" b="1" dirty="0" err="1" smtClean="0">
                <a:solidFill>
                  <a:srgbClr val="050505"/>
                </a:solidFill>
              </a:rPr>
              <a:t>мільйони</a:t>
            </a:r>
            <a:r>
              <a:rPr lang="ru-RU" sz="2400" b="1" dirty="0" smtClean="0">
                <a:solidFill>
                  <a:srgbClr val="050505"/>
                </a:solidFill>
              </a:rPr>
              <a:t> </a:t>
            </a:r>
            <a:r>
              <a:rPr lang="ru-RU" sz="2400" b="1" dirty="0" err="1" smtClean="0">
                <a:solidFill>
                  <a:srgbClr val="050505"/>
                </a:solidFill>
              </a:rPr>
              <a:t>читачів</a:t>
            </a:r>
            <a:r>
              <a:rPr lang="ru-RU" sz="2400" b="1" dirty="0" smtClean="0">
                <a:solidFill>
                  <a:srgbClr val="050505"/>
                </a:solidFill>
              </a:rPr>
              <a:t> на </a:t>
            </a:r>
            <a:r>
              <a:rPr lang="ru-RU" sz="2400" b="1" dirty="0" err="1" smtClean="0">
                <a:solidFill>
                  <a:srgbClr val="050505"/>
                </a:solidFill>
              </a:rPr>
              <a:t>рік</a:t>
            </a:r>
            <a:r>
              <a:rPr lang="ru-RU" sz="2400" b="1" dirty="0" smtClean="0">
                <a:solidFill>
                  <a:srgbClr val="050505"/>
                </a:solidFill>
              </a:rPr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445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Возможно, это изображение (1 человек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72" y="239524"/>
            <a:ext cx="4648437" cy="63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854890" y="841503"/>
            <a:ext cx="6023210" cy="427361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RU" sz="2800" b="1" dirty="0">
                <a:solidFill>
                  <a:srgbClr val="202124"/>
                </a:solidFill>
                <a:latin typeface="inherit"/>
              </a:rPr>
              <a:t>Щ</a:t>
            </a:r>
            <a:r>
              <a:rPr kumimoji="0" lang="uk-UA" altLang="ru-RU" sz="28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е в бібліотеках країни в штат співробітників включені ... «вчені» собаки, які навчені терпляче сидіти біля малюка, що намагається читати по складах і терпляче його слухати!  Педагоги і психологи вважають, що за підтримки таких незвичайних слухачів навик читання сформується набагато швидше</a:t>
            </a:r>
            <a:r>
              <a:rPr lang="uk-UA" altLang="ru-RU" sz="2800" b="1" dirty="0"/>
              <a:t>.</a:t>
            </a:r>
            <a:endParaRPr kumimoji="0" lang="uk-UA" alt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63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4618" y="182880"/>
            <a:ext cx="11042073" cy="1722120"/>
          </a:xfrm>
        </p:spPr>
        <p:txBody>
          <a:bodyPr>
            <a:normAutofit fontScale="90000"/>
          </a:bodyPr>
          <a:lstStyle/>
          <a:p>
            <a:r>
              <a:rPr lang="vi-VN" b="1" dirty="0"/>
              <a:t>Бібліоте́чний катало́г</a:t>
            </a:r>
            <a:r>
              <a:rPr lang="vi-VN" dirty="0"/>
              <a:t> — сукупність розміщених за певними правилами </a:t>
            </a:r>
            <a:r>
              <a:rPr lang="vi-VN" dirty="0">
                <a:hlinkClick r:id="rId2" tooltip="Бібліографічний запис"/>
              </a:rPr>
              <a:t>бібліографічних записів</a:t>
            </a:r>
            <a:r>
              <a:rPr lang="vi-VN" dirty="0"/>
              <a:t> на документи, що розкривають склад і зміст </a:t>
            </a:r>
            <a:r>
              <a:rPr lang="vi-VN" dirty="0">
                <a:hlinkClick r:id="rId3" tooltip="Бібліотечний фонд"/>
              </a:rPr>
              <a:t>фонду бібліотеки</a:t>
            </a:r>
            <a:r>
              <a:rPr lang="vi-VN" dirty="0"/>
              <a:t> або інформаційного центру. </a:t>
            </a:r>
            <a:endParaRPr lang="ru-RU" dirty="0"/>
          </a:p>
        </p:txBody>
      </p:sp>
      <p:pic>
        <p:nvPicPr>
          <p:cNvPr id="1026" name="Picture 2" descr="C:\Users\c850\Desktop\Без назв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5663" y="3082035"/>
            <a:ext cx="6659562" cy="3329781"/>
          </a:xfrm>
          <a:prstGeom prst="rect">
            <a:avLst/>
          </a:prstGeom>
          <a:noFill/>
        </p:spPr>
      </p:pic>
      <p:pic>
        <p:nvPicPr>
          <p:cNvPr id="1027" name="Picture 3" descr="C:\Users\c850\Desktop\depositphotos_97368908-stock-photo-a-library-catal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947" y="2236763"/>
            <a:ext cx="4712678" cy="4621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9" y="624110"/>
            <a:ext cx="10027504" cy="128089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Бібліотека</a:t>
            </a:r>
            <a:r>
              <a:rPr lang="ru-RU" b="1" dirty="0"/>
              <a:t> </a:t>
            </a:r>
            <a:r>
              <a:rPr lang="ru-RU" b="1" dirty="0" err="1"/>
              <a:t>української</a:t>
            </a:r>
            <a:r>
              <a:rPr lang="ru-RU" b="1" dirty="0"/>
              <a:t> </a:t>
            </a:r>
            <a:r>
              <a:rPr lang="ru-RU" b="1" dirty="0" err="1"/>
              <a:t>літератури</a:t>
            </a:r>
            <a:r>
              <a:rPr lang="ru-RU" b="1" dirty="0"/>
              <a:t> “</a:t>
            </a:r>
            <a:r>
              <a:rPr lang="ru-RU" b="1" dirty="0" err="1"/>
              <a:t>УкрЛіб</a:t>
            </a:r>
            <a:r>
              <a:rPr lang="ru-RU" b="1" dirty="0"/>
              <a:t>”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0671" y="2133600"/>
            <a:ext cx="10533941" cy="2574878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/>
              <a:t>Українська </a:t>
            </a:r>
            <a:r>
              <a:rPr lang="ru-RU" sz="3600" b="1" dirty="0" err="1"/>
              <a:t>електронна</a:t>
            </a:r>
            <a:r>
              <a:rPr lang="ru-RU" sz="3600" b="1" dirty="0"/>
              <a:t> </a:t>
            </a:r>
            <a:r>
              <a:rPr lang="ru-RU" sz="3600" b="1" dirty="0" err="1"/>
              <a:t>бібліотека</a:t>
            </a:r>
            <a:r>
              <a:rPr lang="ru-RU" sz="3600" b="1" dirty="0"/>
              <a:t> “</a:t>
            </a:r>
            <a:r>
              <a:rPr lang="en-US" sz="3600" b="1" dirty="0" err="1"/>
              <a:t>Libruk</a:t>
            </a:r>
            <a:r>
              <a:rPr lang="en-US" sz="3600" b="1" dirty="0"/>
              <a:t>”</a:t>
            </a:r>
            <a:endParaRPr lang="uk-UA" sz="3600" b="1" dirty="0"/>
          </a:p>
          <a:p>
            <a:r>
              <a:rPr lang="ru-RU" sz="3600" dirty="0"/>
              <a:t> </a:t>
            </a:r>
            <a:r>
              <a:rPr lang="ru-RU" sz="3600" b="1" dirty="0"/>
              <a:t>Електронна </a:t>
            </a:r>
            <a:r>
              <a:rPr lang="ru-RU" sz="3600" b="1" dirty="0" err="1"/>
              <a:t>бібліотека</a:t>
            </a:r>
            <a:r>
              <a:rPr lang="ru-RU" sz="3600" b="1" dirty="0"/>
              <a:t> </a:t>
            </a:r>
            <a:r>
              <a:rPr lang="ru-RU" sz="3600" b="1" dirty="0" err="1"/>
              <a:t>Національної</a:t>
            </a:r>
            <a:r>
              <a:rPr lang="ru-RU" sz="3600" b="1" dirty="0"/>
              <a:t> </a:t>
            </a:r>
            <a:r>
              <a:rPr lang="ru-RU" sz="3600" b="1" dirty="0" err="1"/>
              <a:t>бібліотеки</a:t>
            </a:r>
            <a:r>
              <a:rPr lang="ru-RU" sz="3600" b="1" dirty="0"/>
              <a:t> </a:t>
            </a:r>
            <a:r>
              <a:rPr lang="ru-RU" sz="3600" b="1" dirty="0" err="1"/>
              <a:t>України</a:t>
            </a:r>
            <a:r>
              <a:rPr lang="ru-RU" sz="3600" b="1" dirty="0"/>
              <a:t> для </a:t>
            </a:r>
            <a:r>
              <a:rPr lang="ru-RU" sz="3600" b="1" dirty="0" err="1"/>
              <a:t>дітей</a:t>
            </a:r>
            <a:endParaRPr lang="ru-RU" sz="3600" b="1" dirty="0"/>
          </a:p>
          <a:p>
            <a:pPr>
              <a:buNone/>
            </a:pPr>
            <a:r>
              <a:rPr lang="en-US" sz="3600" b="1" dirty="0"/>
              <a:t>http://www</a:t>
            </a:r>
            <a:r>
              <a:rPr lang="uk-UA" sz="3600" b="1" dirty="0"/>
              <a:t>.</a:t>
            </a:r>
            <a:r>
              <a:rPr lang="en-US" sz="3600" b="1" dirty="0" err="1"/>
              <a:t>chl</a:t>
            </a:r>
            <a:r>
              <a:rPr lang="uk-UA" sz="3600" b="1" dirty="0"/>
              <a:t>.</a:t>
            </a:r>
            <a:r>
              <a:rPr lang="en-US" sz="3600" b="1" dirty="0" err="1"/>
              <a:t>kiev</a:t>
            </a:r>
            <a:r>
              <a:rPr lang="uk-UA" sz="3600" b="1" dirty="0"/>
              <a:t>.</a:t>
            </a:r>
            <a:r>
              <a:rPr lang="en-US" sz="3600" b="1" dirty="0" err="1"/>
              <a:t>ua</a:t>
            </a:r>
            <a:r>
              <a:rPr lang="en-US" sz="3600" b="1" dirty="0"/>
              <a:t>/</a:t>
            </a:r>
            <a:r>
              <a:rPr lang="en-US" sz="3600" b="1" dirty="0" err="1"/>
              <a:t>elibrary</a:t>
            </a:r>
            <a:r>
              <a:rPr lang="en-US" sz="3600" b="1" dirty="0"/>
              <a:t>/</a:t>
            </a:r>
            <a:endParaRPr lang="ru-RU" sz="3600" b="1" dirty="0"/>
          </a:p>
          <a:p>
            <a:r>
              <a:rPr lang="en-US" sz="3600" b="1" dirty="0" smtClean="0">
                <a:hlinkClick r:id="rId2"/>
              </a:rPr>
              <a:t>https://chl.kiev.ua/</a:t>
            </a:r>
            <a:endParaRPr lang="uk-UA" sz="3600" b="1" dirty="0"/>
          </a:p>
          <a:p>
            <a:r>
              <a:rPr lang="en-US" sz="3600" b="1" dirty="0" smtClean="0">
                <a:hlinkClick r:id="rId3"/>
              </a:rPr>
              <a:t>https://libruk.com.ua/</a:t>
            </a:r>
            <a:endParaRPr lang="en-US" sz="3600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905000"/>
          </a:xfrm>
        </p:spPr>
        <p:txBody>
          <a:bodyPr>
            <a:noAutofit/>
          </a:bodyPr>
          <a:lstStyle/>
          <a:p>
            <a:r>
              <a:rPr lang="uk-UA" sz="7200" dirty="0"/>
              <a:t>Дякую за увагу!</a:t>
            </a:r>
            <a:endParaRPr lang="ru-RU" sz="7200" dirty="0"/>
          </a:p>
        </p:txBody>
      </p:sp>
      <p:pic>
        <p:nvPicPr>
          <p:cNvPr id="1026" name="Picture 2" descr="E:\картинки библиотека\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31" y="1532098"/>
            <a:ext cx="5412692" cy="5094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409616</TotalTime>
  <Words>499</Words>
  <Application>Microsoft Office PowerPoint</Application>
  <PresentationFormat>Довільний</PresentationFormat>
  <Paragraphs>57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35" baseType="lpstr">
      <vt:lpstr>Легкий дым</vt:lpstr>
      <vt:lpstr>Бібліотеки – скарбниці мудрості</vt:lpstr>
      <vt:lpstr>Перші книги – кам'яні.</vt:lpstr>
      <vt:lpstr>Глиняні таблички</vt:lpstr>
      <vt:lpstr>              Папірусні книги  виготовлялися в стародавньому Єгипті зі стебел рослини циперус (папірус)</vt:lpstr>
      <vt:lpstr>Берестяні книги виготовляли з березової кори</vt:lpstr>
      <vt:lpstr>      Пергаментні книги</vt:lpstr>
      <vt:lpstr>           Український першодрукар –  Іван Федоров(1520-1583)</vt:lpstr>
      <vt:lpstr>Паперова книга </vt:lpstr>
      <vt:lpstr>Електронна книга</vt:lpstr>
      <vt:lpstr>Александрійська бібліотека царя Птоломея(заснована 290 р. до н.е.) (одна з найбільших та найдавніших бібліотек давнього світу)</vt:lpstr>
      <vt:lpstr>Перша бібліотека</vt:lpstr>
      <vt:lpstr>Презентація PowerPoint</vt:lpstr>
      <vt:lpstr>Національна бібліотека Франції Одна з найстаріших в Європі. Заснована Карлом V Мудрим у 1368р. Сучасні будівлі споруджені у формі розкритої книги. Фонд більше 30 млн. </vt:lpstr>
      <vt:lpstr>Бібліотека Конгресу національна бібліотека США. Заснована 1800 р.  Фонд:168,3млн.</vt:lpstr>
      <vt:lpstr>Британська бібліотека – національна бібліотека Великобританії. Фонд: 170 млн.примірників</vt:lpstr>
      <vt:lpstr>Національна бібліотека Праги.  Чехія. Їй вже понад 800 років </vt:lpstr>
      <vt:lpstr>Національна бібліотека Білорусії</vt:lpstr>
      <vt:lpstr>Національна бібліотека Китаю</vt:lpstr>
      <vt:lpstr>Бібліотека абатства Адмонт, Австрія </vt:lpstr>
      <vt:lpstr>Центральна бібліотека Канзас-Сіті, США</vt:lpstr>
      <vt:lpstr>Національна бібліотека України імені  В.І. Вернадського нараховує у своєму фонді                   14 мільйонів книг! Заснована 2 серпня 1918р.</vt:lpstr>
      <vt:lpstr>Харківська державна наукова бібліотека імені В. Г. Короленка.          Фонд: 7 млн. примірників.  У бібліотеці 12 читальних залів на 524 місця.</vt:lpstr>
      <vt:lpstr>Національна бібліотека України для дітей</vt:lpstr>
      <vt:lpstr>Сучасні бібліотеки Німеччини Центральна міська бібліотека Франкфурта та її філіал для дітей та молоді</vt:lpstr>
      <vt:lpstr>Центральна бібліотека Гельсінкі Oodi, коротка назва Oodi — публічна бібліотека в Гельсінкі, відкрита 5 грудня 2018 року</vt:lpstr>
      <vt:lpstr>На першому поверсі незвичайної бібліотеки книжкового фонду немає. До послуг відвідувачів, які вважаються  читачами, є кінотеатр, зал для лекцій і масових заходів, і навіть ресторан для дружніх посиденьок.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Бібліоте́чний катало́г — сукупність розміщених за певними правилами бібліографічних записів на документи, що розкривають склад і зміст фонду бібліотеки або інформаційного центру. </vt:lpstr>
      <vt:lpstr>Бібліотека української літератури “УкрЛіб” 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UserT</cp:lastModifiedBy>
  <cp:revision>46</cp:revision>
  <dcterms:created xsi:type="dcterms:W3CDTF">2019-09-26T05:33:39Z</dcterms:created>
  <dcterms:modified xsi:type="dcterms:W3CDTF">2022-09-20T08:30:11Z</dcterms:modified>
</cp:coreProperties>
</file>